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61" r:id="rId3"/>
    <p:sldId id="272" r:id="rId4"/>
    <p:sldId id="267" r:id="rId5"/>
    <p:sldId id="270" r:id="rId6"/>
    <p:sldId id="265" r:id="rId7"/>
    <p:sldId id="264" r:id="rId8"/>
    <p:sldId id="268" r:id="rId9"/>
    <p:sldId id="269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03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C275-1C06-41B9-8298-E1E37ED8C1F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798A8FD-7483-4E55-8B43-6B26409A24BD}"/>
              </a:ext>
            </a:extLst>
          </p:cNvPr>
          <p:cNvSpPr/>
          <p:nvPr userDrawn="1"/>
        </p:nvSpPr>
        <p:spPr>
          <a:xfrm>
            <a:off x="833718" y="5522"/>
            <a:ext cx="767823" cy="6852478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43100E-19C5-4039-8DAB-0F73168713CE}"/>
              </a:ext>
            </a:extLst>
          </p:cNvPr>
          <p:cNvSpPr/>
          <p:nvPr userDrawn="1"/>
        </p:nvSpPr>
        <p:spPr>
          <a:xfrm>
            <a:off x="29135" y="0"/>
            <a:ext cx="804583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foxtime.ru/upload/news/24/f0/24f045619d71fd099b9e7fe84ee5867f.jpg">
            <a:extLst>
              <a:ext uri="{FF2B5EF4-FFF2-40B4-BE49-F238E27FC236}">
                <a16:creationId xmlns:a16="http://schemas.microsoft.com/office/drawing/2014/main" id="{87EEC82B-1D01-4872-BB0A-F825F5062A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1068938"/>
            <a:ext cx="1546803" cy="8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https://mail.rambler.ru/m/folder/INBOX/37100.16e44b9f968f91adb2b1/view/cid/1">
            <a:extLst>
              <a:ext uri="{FF2B5EF4-FFF2-40B4-BE49-F238E27FC236}">
                <a16:creationId xmlns:a16="http://schemas.microsoft.com/office/drawing/2014/main" id="{0ED6B9BA-8DBC-409F-949B-EF92B175F57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https://mail.rambler.ru/m/folder/INBOX/37100.16e44b9f968f91adb2b1/view/cid/1">
            <a:extLst>
              <a:ext uri="{FF2B5EF4-FFF2-40B4-BE49-F238E27FC236}">
                <a16:creationId xmlns:a16="http://schemas.microsoft.com/office/drawing/2014/main" id="{11D370B1-B9C0-49CC-893E-91D0312F648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BB4CD9D-9504-4C23-9C1A-25DADFCE94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" y="2004624"/>
            <a:ext cx="1505025" cy="1548202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44FF0F-ACB5-4381-9F98-6B7C60626264}"/>
              </a:ext>
            </a:extLst>
          </p:cNvPr>
          <p:cNvSpPr txBox="1"/>
          <p:nvPr userDrawn="1"/>
        </p:nvSpPr>
        <p:spPr>
          <a:xfrm>
            <a:off x="0" y="3996267"/>
            <a:ext cx="1575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Book Antiqua" panose="02040602050305030304" pitchFamily="18" charset="0"/>
              </a:rPr>
              <a:t>gum1573.mskobr.ru</a:t>
            </a:r>
            <a:endParaRPr lang="ru-RU" sz="1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5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CE63-0C05-43BE-A31B-2BEDAE3BBBEF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C275-1C06-41B9-8298-E1E37ED8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2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CE63-0C05-43BE-A31B-2BEDAE3BBBEF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C275-1C06-41B9-8298-E1E37ED8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5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CE63-0C05-43BE-A31B-2BEDAE3BBBEF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C275-1C06-41B9-8298-E1E37ED8C1F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891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CE63-0C05-43BE-A31B-2BEDAE3BBBEF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C275-1C06-41B9-8298-E1E37ED8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5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CE63-0C05-43BE-A31B-2BEDAE3BBBEF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C275-1C06-41B9-8298-E1E37ED8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348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CE63-0C05-43BE-A31B-2BEDAE3BBBEF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C275-1C06-41B9-8298-E1E37ED8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70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CE63-0C05-43BE-A31B-2BEDAE3BBBEF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C275-1C06-41B9-8298-E1E37ED8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53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CE63-0C05-43BE-A31B-2BEDAE3BBBEF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C275-1C06-41B9-8298-E1E37ED8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0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CE63-0C05-43BE-A31B-2BEDAE3BBBEF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C275-1C06-41B9-8298-E1E37ED8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2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CE63-0C05-43BE-A31B-2BEDAE3BBBEF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C275-1C06-41B9-8298-E1E37ED8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9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CE63-0C05-43BE-A31B-2BEDAE3BBBEF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C275-1C06-41B9-8298-E1E37ED8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0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CE63-0C05-43BE-A31B-2BEDAE3BBBEF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C275-1C06-41B9-8298-E1E37ED8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43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CE63-0C05-43BE-A31B-2BEDAE3BBBEF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C275-1C06-41B9-8298-E1E37ED8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CE63-0C05-43BE-A31B-2BEDAE3BBBEF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C275-1C06-41B9-8298-E1E37ED8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49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CE63-0C05-43BE-A31B-2BEDAE3BBBEF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C275-1C06-41B9-8298-E1E37ED8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61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CE63-0C05-43BE-A31B-2BEDAE3BBBEF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C275-1C06-41B9-8298-E1E37ED8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5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DBACE63-0C05-43BE-A31B-2BEDAE3BBBEF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DC275-1C06-41B9-8298-E1E37ED8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53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5.png"/><Relationship Id="rId7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9.png"/><Relationship Id="rId4" Type="http://schemas.openxmlformats.org/officeDocument/2006/relationships/image" Target="../media/image32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8.jpeg"/><Relationship Id="rId7" Type="http://schemas.openxmlformats.org/officeDocument/2006/relationships/image" Target="../media/image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gi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5916" y="1588770"/>
            <a:ext cx="10785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>
                <a:latin typeface="+mj-lt"/>
              </a:rPr>
              <a:t>О задачах первичных ветеранских организациях СВАО на 2020-2021 учебный год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A2376C-AD01-450F-B8E7-D4307ED7B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7" y="142597"/>
            <a:ext cx="1633779" cy="14461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A9CA1C-4943-41E7-B936-9EE96BAA2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906" y="48052"/>
            <a:ext cx="1391874" cy="139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7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5145" y="494178"/>
            <a:ext cx="9165046" cy="13917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Организация общественного наблюдения при проведении итоговой аттестации.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819" y="2316155"/>
            <a:ext cx="8117568" cy="3250512"/>
          </a:xfrm>
        </p:spPr>
        <p:txBody>
          <a:bodyPr>
            <a:normAutofit fontScale="62500" lnSpcReduction="20000"/>
          </a:bodyPr>
          <a:lstStyle/>
          <a:p>
            <a:r>
              <a:rPr lang="ru-RU" sz="3600" dirty="0">
                <a:latin typeface="+mn-lt"/>
              </a:rPr>
              <a:t>Ветераны педагогического труда первичных организаций  включены в качестве наблюдателей в состав комиссий ОГЭ и ЕГЭ школ:</a:t>
            </a:r>
          </a:p>
          <a:p>
            <a:r>
              <a:rPr lang="ru-RU" sz="4000" dirty="0"/>
              <a:t> № № 283, 166, 953, 1412, 1494, 1518, 1539, 1577, 1554, 1370, 1506, 1955.</a:t>
            </a:r>
          </a:p>
          <a:p>
            <a:endParaRPr lang="ru-RU" sz="4000" dirty="0"/>
          </a:p>
          <a:p>
            <a:r>
              <a:rPr lang="ru-RU" sz="3200" dirty="0"/>
              <a:t>Они также являются наблюдателями в составе комиссий на ГИА.</a:t>
            </a:r>
          </a:p>
          <a:p>
            <a:pPr algn="l"/>
            <a:endParaRPr lang="ru-RU" sz="3200" dirty="0"/>
          </a:p>
        </p:txBody>
      </p:sp>
      <p:pic>
        <p:nvPicPr>
          <p:cNvPr id="4" name="Рисунок 3" descr="https://sch1412sv.mskobr.ru/images/DSC016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910" y="2774796"/>
            <a:ext cx="3285271" cy="2333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" y="146513"/>
            <a:ext cx="1384477" cy="1150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15" y="146513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6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7385" y="796798"/>
            <a:ext cx="9048716" cy="10082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Участие в совместных мероприятиях Городского совета ветеранов, Московского городского Дома учителя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22" y="2045270"/>
            <a:ext cx="2470208" cy="1510621"/>
          </a:xfrm>
          <a:prstGeom prst="rect">
            <a:avLst/>
          </a:prstGeom>
          <a:noFill/>
        </p:spPr>
      </p:pic>
      <p:pic>
        <p:nvPicPr>
          <p:cNvPr id="5" name="Рисунок 4" descr="C:\Users\Наталья Генадьевна\Desktop\Фото с сайта\2(104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621" y="3689132"/>
            <a:ext cx="2063144" cy="2625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Наталья Генадьевна\Desktop\Фото ветераны ПТ\1(139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621" y="2048443"/>
            <a:ext cx="2063144" cy="150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07" y="2045270"/>
            <a:ext cx="1942229" cy="1510621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742" y="2045270"/>
            <a:ext cx="2182825" cy="151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1" y="2045271"/>
            <a:ext cx="2034656" cy="151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1" y="150619"/>
            <a:ext cx="1384477" cy="11503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08" y="112223"/>
            <a:ext cx="1188720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431" y="3689131"/>
            <a:ext cx="97631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Встречи и мероприятия в Московском доме учителя.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Выезд в Городской пансионат Дома ветеранов при колледже №23, дом отдыха «</a:t>
            </a:r>
            <a:r>
              <a:rPr lang="ru-RU" sz="2000" dirty="0" err="1"/>
              <a:t>Поведники</a:t>
            </a:r>
            <a:r>
              <a:rPr lang="ru-RU" sz="2000" dirty="0"/>
              <a:t>».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Посещение с культурной программой «Старость в радость» Центра обслуживания пожилых людей «Союз» Свиблово.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Участники проекта "Московское долголетие" района Бибирево из объединения "</a:t>
            </a:r>
            <a:r>
              <a:rPr lang="ru-RU" sz="2000" dirty="0" err="1"/>
              <a:t>Мосовский</a:t>
            </a:r>
            <a:r>
              <a:rPr lang="ru-RU" sz="2000" dirty="0"/>
              <a:t> театрал" под руководством Марины Сергеевны Пиняскиной приняли участие в гала-концерте, посвященном закрытию фестиваля "Серебряная астра" </a:t>
            </a:r>
          </a:p>
        </p:txBody>
      </p:sp>
    </p:spTree>
    <p:extLst>
      <p:ext uri="{BB962C8B-B14F-4D97-AF65-F5344CB8AC3E}">
        <p14:creationId xmlns:p14="http://schemas.microsoft.com/office/powerpoint/2010/main" val="2910323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2113" y="248195"/>
            <a:ext cx="8598629" cy="1265296"/>
          </a:xfrm>
        </p:spPr>
        <p:txBody>
          <a:bodyPr>
            <a:noAutofit/>
          </a:bodyPr>
          <a:lstStyle/>
          <a:p>
            <a:r>
              <a:rPr lang="ru-RU" sz="3200" b="1" dirty="0"/>
              <a:t>Основные задачи первичных ветеранских организаций СВАО на  2019 - 2020 годы.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9903" y="1513491"/>
            <a:ext cx="11520840" cy="3831019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/>
              <a:t> социальная защита прав и интересов ветеранов педагогического труда;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/>
              <a:t>оказание мер социальной поддержки нуждающимся членам сообщества;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/>
              <a:t>помощь одиноким, престарелым, лежачим и больным ветеранам в тяжелых жизненных ситуациях;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/>
              <a:t>оказание помощи образовательным учреждениям в нравственно - патриотическом воспитании подрастающего поколения (посещение школьных музеев, встречи с ветеранами , проведение уроков Мужества, слётов), подготовка и проведение 75 –</a:t>
            </a:r>
            <a:r>
              <a:rPr lang="ru-RU" sz="1800" dirty="0" err="1"/>
              <a:t>летия</a:t>
            </a:r>
            <a:r>
              <a:rPr lang="ru-RU" sz="1800" dirty="0"/>
              <a:t> Победы в Великой Отечественной войне;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/>
              <a:t>работа с молодыми специалистами, культурно-массовая работа;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/>
              <a:t>организация общественного наблюдения при проведении итоговой аттестации;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/>
              <a:t>взаимодействие с общественными организациями округа, города;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/>
              <a:t>взаимодействие с межрайонным советом руководителей образовательных учреждений;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/>
              <a:t>организация отдыха ветеранов </a:t>
            </a:r>
            <a:r>
              <a:rPr lang="ru-RU" sz="1800"/>
              <a:t>педагогического труда.</a:t>
            </a:r>
            <a:endParaRPr lang="ru-RU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150619"/>
            <a:ext cx="1384477" cy="1150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4" y="90790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4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" y="78563"/>
            <a:ext cx="1236930" cy="12973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87" y="192562"/>
            <a:ext cx="1188720" cy="1188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7007" y="187172"/>
            <a:ext cx="935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Привлечение ветеранов педагогического труда к участию в традиционных мероприятиях школ и колледжей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549" y="1756832"/>
            <a:ext cx="2036319" cy="134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082" y="4711361"/>
            <a:ext cx="1936750" cy="1565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PHOTO-2020-01-16-13-39-0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648" y="1709322"/>
            <a:ext cx="1883618" cy="134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Ольга Михайловна\Desktop\СОВЕТ ВЕТЕРАНОВ\отчет о проделанной работе\ФОТО\ЮБИЛЕЙ\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7513" y="3211209"/>
            <a:ext cx="1982419" cy="139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Учитель\Downloads\IMG_991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98" y="1795118"/>
            <a:ext cx="2136680" cy="135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sch1412sv.mskobr.ru/images/cms/data/novogodnij_utrennik_2013_-_2014_uch_god_u_starshej_gruppy_3/dsc0058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082" y="3187517"/>
            <a:ext cx="1936750" cy="139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IMG_8682(1)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513" y="4711362"/>
            <a:ext cx="2061758" cy="1565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28061974\Desktop\12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70" y="1756833"/>
            <a:ext cx="2136680" cy="139430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02168" y="3536122"/>
            <a:ext cx="766290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Стало доброй традицией приглашать наших ветеранов на значимые события в школьной жизни, такие как: </a:t>
            </a:r>
            <a:r>
              <a:rPr lang="ru-RU" sz="2800" b="1" dirty="0"/>
              <a:t>«День знаний», «День старшего поколения», «День учителя», «8 марта», «День Победы», «Последний звонок».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62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31883" y="1152823"/>
            <a:ext cx="9185945" cy="10082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Совместная работа Совета ветеранов с образовательными организациями в нравственно-патриотическом воспитании подрастающего поколения</a:t>
            </a:r>
          </a:p>
        </p:txBody>
      </p:sp>
      <p:pic>
        <p:nvPicPr>
          <p:cNvPr id="5" name="Рисунок 4" descr="https://sch1430sv-new.mskobr.ru/files/%D0%BC%D0%B8%D1%82%D0%B8%D0%BD%D0%B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92" y="3447208"/>
            <a:ext cx="3991509" cy="304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Ольга Михайловна\Desktop\СОВЕТ ВЕТЕРАНОВ\отчет о проделанной работе\ФОТО\9 МАЯ\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732" y="2197264"/>
            <a:ext cx="1781268" cy="116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88" y="2197264"/>
            <a:ext cx="1937843" cy="1188720"/>
          </a:xfrm>
          <a:prstGeom prst="rect">
            <a:avLst/>
          </a:prstGeom>
        </p:spPr>
      </p:pic>
      <p:pic>
        <p:nvPicPr>
          <p:cNvPr id="8" name="Рисунок 7" descr="C:\Users\user\Desktop\фото\DSC_00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8" y="2180361"/>
            <a:ext cx="1727748" cy="1165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615" y="2161112"/>
            <a:ext cx="1807699" cy="1165017"/>
          </a:xfrm>
          <a:prstGeom prst="rect">
            <a:avLst/>
          </a:prstGeom>
        </p:spPr>
      </p:pic>
      <p:pic>
        <p:nvPicPr>
          <p:cNvPr id="10" name="image9.jp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8190864" y="2161113"/>
            <a:ext cx="1727748" cy="1165016"/>
          </a:xfrm>
          <a:prstGeom prst="rect">
            <a:avLst/>
          </a:prstGeom>
          <a:ln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8" y="189015"/>
            <a:ext cx="1384477" cy="1150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75" y="150619"/>
            <a:ext cx="1188720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172" y="3632862"/>
            <a:ext cx="7565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Посещение школьных музеев и организация помощи в работе над экспозициями.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Тематические встречи с ветеранами.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Проведение уроков Мужества, слётов.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Помощь в подготовке к празднованию Дня Победы в Великой Отечественной войне.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Участие в акции «Бессмертный полк».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8132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4743" y="98693"/>
            <a:ext cx="9487257" cy="1327121"/>
          </a:xfrm>
        </p:spPr>
        <p:txBody>
          <a:bodyPr>
            <a:noAutofit/>
          </a:bodyPr>
          <a:lstStyle/>
          <a:p>
            <a:r>
              <a:rPr lang="ru-RU" sz="2800" b="1" dirty="0"/>
              <a:t>Организация наставничества в целях поддержки молодых специалистов ветеранами педагогического труда.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2" y="1654248"/>
            <a:ext cx="1854925" cy="1285373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8191049" y="1617556"/>
            <a:ext cx="1740627" cy="127546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76" y="1630937"/>
            <a:ext cx="1822081" cy="1279975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635" y="1613518"/>
            <a:ext cx="1740628" cy="1297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16" y="1649737"/>
            <a:ext cx="1854925" cy="1289884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3" y="150619"/>
            <a:ext cx="1384477" cy="1150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10" y="179285"/>
            <a:ext cx="1188720" cy="11887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3533" y="2862817"/>
            <a:ext cx="120184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Ветераны педагогического труда первичных организаций приняли участие  в мастер-классах в рамках проекта «История моей семьи в истории Победы», «Новогодняя игрушка. Ретро».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Ветераны педагогического труда первичных организаций приняли участие в работе </a:t>
            </a:r>
            <a:r>
              <a:rPr lang="ru-RU" sz="2200" b="1" u="sng" dirty="0"/>
              <a:t>августовского педсовета.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Многие образовательные организации включили членов Совета ветеранов педагогического труда в состав Управляющего совета школ. Ветераны  активно участвуют в принятии решений советов и обсуждении перспектив развития образовательных организаций.</a:t>
            </a:r>
            <a:endParaRPr lang="ru-RU" sz="2200" dirty="0"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ea typeface="Calibri" panose="020F0502020204030204" pitchFamily="34" charset="0"/>
              </a:rPr>
              <a:t>Председатель Совета первичной ветеранской организации входит в состав комиссии по учебно-воспитательной работе.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b="1" u="sng" dirty="0"/>
          </a:p>
        </p:txBody>
      </p:sp>
      <p:pic>
        <p:nvPicPr>
          <p:cNvPr id="3" name="Рисунок 2" descr="C:\Users\Kab-unknw\Downloads\IMG_9033.jpg">
            <a:extLst>
              <a:ext uri="{FF2B5EF4-FFF2-40B4-BE49-F238E27FC236}">
                <a16:creationId xmlns:a16="http://schemas.microsoft.com/office/drawing/2014/main" id="{EAD08F3B-787E-4A36-B1C5-E26517092416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743" y="1642390"/>
            <a:ext cx="1515741" cy="1289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5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1903" y="253344"/>
            <a:ext cx="9169799" cy="100829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Использование знаний и опыта ветеранов в работе с учащимися и молодыми специалистами</a:t>
            </a:r>
          </a:p>
        </p:txBody>
      </p:sp>
      <p:pic>
        <p:nvPicPr>
          <p:cNvPr id="5" name="Рисунок 4" descr="C:\Users\Ольга Михайловна\Desktop\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58" y="3404797"/>
            <a:ext cx="1750523" cy="117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Учитель\Downloads\1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20" y="5100848"/>
            <a:ext cx="1700823" cy="1194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ch1412sv.mskobr.ru/images/cms/data/pedagogicheskaya_gostinaya_vmeste_druzhno_soobwa/imag0410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4" y="1513619"/>
            <a:ext cx="1750524" cy="1194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IMG_356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268" y="2203801"/>
            <a:ext cx="1593575" cy="1194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28061974\Desktop\14.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20" y="3758629"/>
            <a:ext cx="1700822" cy="117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63" y="3990761"/>
            <a:ext cx="1417320" cy="169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PHOTO-2020-01-16-13-39-0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701" y="1853940"/>
            <a:ext cx="1322001" cy="169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6" y="150619"/>
            <a:ext cx="1384477" cy="1150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3" y="150619"/>
            <a:ext cx="1188720" cy="11887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28657" y="1364359"/>
            <a:ext cx="69718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Во всех школах реализуется традиция наставничества молодых педагогов. Наши ветераны всегда готовы  делиться своим многолетним педагогическим опытом.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Ветераны присутствовали на встречах молодых педагогов СВАО, встречах выпускников, посвящении в кадеты.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Они выступают на классных часах, встречах с учащимися.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Регулярно проводятся беседы с учащимися на такие темы, как: «Есть такая профессия – Родину защищать»,  «Моё военное детство», «Страницы памяти моей», «Мой город Москва»  «Здоровье и долголетие»,  «Капля крови»(о донорстве)</a:t>
            </a:r>
          </a:p>
        </p:txBody>
      </p:sp>
    </p:spTree>
    <p:extLst>
      <p:ext uri="{BB962C8B-B14F-4D97-AF65-F5344CB8AC3E}">
        <p14:creationId xmlns:p14="http://schemas.microsoft.com/office/powerpoint/2010/main" val="283222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9852" y="539704"/>
            <a:ext cx="9841252" cy="10082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Помощь в организации посещение  спектаклей, концертов, экскурсий  и других культурно-просветительских мероприятиях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297" y="4693320"/>
            <a:ext cx="2466136" cy="1651331"/>
          </a:xfrm>
          <a:prstGeom prst="rect">
            <a:avLst/>
          </a:prstGeom>
        </p:spPr>
      </p:pic>
      <p:pic>
        <p:nvPicPr>
          <p:cNvPr id="7" name="Рисунок 6" descr="C:\Users\28061974\Desktop\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703" y="4459000"/>
            <a:ext cx="2174967" cy="161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teacher\Desktop\ВПТ-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27" y="4459000"/>
            <a:ext cx="2064925" cy="1627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teacher\Desktop\ВПТ-1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27" y="1777535"/>
            <a:ext cx="1424845" cy="2294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356" y="1871781"/>
            <a:ext cx="2207624" cy="16274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04504"/>
            <a:ext cx="1384477" cy="1150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31" y="104504"/>
            <a:ext cx="1188720" cy="11887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09772" y="1802763"/>
            <a:ext cx="7941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Концерт танцевального коллектива «Гжель»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Городское мероприятие «Симановские чтения»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Концерты и спектакли Дома Учителя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Концерт ко Дню Учителя в Храме Христа Спасителя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Шоу «Восток-Запад» в </a:t>
            </a:r>
            <a:r>
              <a:rPr lang="ru-RU" dirty="0" err="1"/>
              <a:t>Москонцерт</a:t>
            </a:r>
            <a:r>
              <a:rPr lang="ru-RU" dirty="0"/>
              <a:t>-холле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Выставка картин В.Д. Поленова в Центральном Доме художника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Концерт виолончелистки из Германии Нади Райх в школа № 285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51085" y="4313326"/>
            <a:ext cx="48201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Посещений спектаклей  следующих театров:</a:t>
            </a:r>
          </a:p>
          <a:p>
            <a:r>
              <a:rPr lang="ru-RU" dirty="0"/>
              <a:t>ТЮЗ</a:t>
            </a:r>
          </a:p>
          <a:p>
            <a:r>
              <a:rPr lang="ru-RU" dirty="0"/>
              <a:t>МХАТ им. Чехова</a:t>
            </a:r>
          </a:p>
          <a:p>
            <a:r>
              <a:rPr lang="ru-RU" dirty="0"/>
              <a:t>МХАТ  им. Горького</a:t>
            </a:r>
          </a:p>
          <a:p>
            <a:r>
              <a:rPr lang="ru-RU" dirty="0"/>
              <a:t>Губернский театр</a:t>
            </a:r>
          </a:p>
          <a:p>
            <a:r>
              <a:rPr lang="ru-RU" dirty="0"/>
              <a:t>Театра Русской песни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73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89" y="130126"/>
            <a:ext cx="2057347" cy="1423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Пользователь\Desktop\Новая папка\Поездка в Калининград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660" y="1733516"/>
            <a:ext cx="1731463" cy="141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28061974\Desktop\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29" y="130127"/>
            <a:ext cx="1959943" cy="1423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28061974\Desktop\1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748" y="1729735"/>
            <a:ext cx="1582688" cy="1423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teacher\Desktop\ВПТ-1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961" y="1729735"/>
            <a:ext cx="1941949" cy="1423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047" y="1729736"/>
            <a:ext cx="1731463" cy="14234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117157"/>
            <a:ext cx="1384477" cy="1150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39" y="117157"/>
            <a:ext cx="1188720" cy="11887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5574" y="3153177"/>
            <a:ext cx="118573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Ветераны посетили мероприятия и музеи:</a:t>
            </a:r>
          </a:p>
          <a:p>
            <a:r>
              <a:rPr lang="ru-RU" sz="2000" dirty="0"/>
              <a:t>Путешествие в Рождество; Музей Шаляпина; Галерея Ильи Глазунова; Петровский дворец; Домик Петра в Коломенском; Усадьба «Кузьминки»; Музей-заповедник  «Горки Ленинские»; </a:t>
            </a:r>
          </a:p>
          <a:p>
            <a:r>
              <a:rPr lang="ru-RU" sz="2000" dirty="0"/>
              <a:t>Московская городская Дума.</a:t>
            </a:r>
          </a:p>
          <a:p>
            <a:endParaRPr lang="ru-RU" dirty="0"/>
          </a:p>
          <a:p>
            <a:endParaRPr lang="ru-RU" sz="2400" u="sng" dirty="0"/>
          </a:p>
          <a:p>
            <a:r>
              <a:rPr lang="ru-RU" sz="2400" u="sng" dirty="0"/>
              <a:t>На учёте в первичных ветеранских организациях состоит 902 человека, являющихся членами профсоюза.</a:t>
            </a:r>
          </a:p>
          <a:p>
            <a:r>
              <a:rPr lang="ru-RU" sz="2400" dirty="0"/>
              <a:t>Большинство из них посещали мероприятия при непосредственном активном участии  городского Дома учителя.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3159" y="0"/>
            <a:ext cx="390969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Ветераны посетили города: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Новый Иерусалим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Калининград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Звенигород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Смоленск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Санкт-Петербург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Дубна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Коломна</a:t>
            </a:r>
          </a:p>
        </p:txBody>
      </p:sp>
    </p:spTree>
    <p:extLst>
      <p:ext uri="{BB962C8B-B14F-4D97-AF65-F5344CB8AC3E}">
        <p14:creationId xmlns:p14="http://schemas.microsoft.com/office/powerpoint/2010/main" val="303967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3495" y="805832"/>
            <a:ext cx="9255259" cy="6180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Участие в мероприятиях  по социальной защите прав и интересов ветеранов педагогического труда первичных организаций.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809" y="3372034"/>
            <a:ext cx="2259874" cy="1411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Ольга Михайловна\Desktop\СОВЕТ ВЕТЕРАНОВ\отчет о проделанной работе\ФОТО\8 МАРТА\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3809" y="1611214"/>
            <a:ext cx="2259874" cy="157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7" y="1558428"/>
            <a:ext cx="1615847" cy="2341550"/>
          </a:xfrm>
          <a:prstGeom prst="rect">
            <a:avLst/>
          </a:prstGeom>
        </p:spPr>
      </p:pic>
      <p:pic>
        <p:nvPicPr>
          <p:cNvPr id="7" name="image5.jp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38317" y="4065450"/>
            <a:ext cx="1567111" cy="2038170"/>
          </a:xfrm>
          <a:prstGeom prst="rect">
            <a:avLst/>
          </a:prstGeom>
          <a:ln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6" y="120615"/>
            <a:ext cx="1384477" cy="11503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23" y="134172"/>
            <a:ext cx="1188720" cy="11887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79227" y="1660903"/>
            <a:ext cx="806331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b="1" u="sng" dirty="0"/>
              <a:t>Реализуются следующие направления: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Посещение на дому маломобильных, одиноких, престарелых и находящихся в тяжёлых жизненных ситуациях ветеранов.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 Материальная поддержка в виде единовременной выплаты.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Организация отдыха в оздоровительных пансионатах.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Организация лекций специалистами медицинских учреждений города и округа на базе школ, колледжей или в дистанционном  режиме.</a:t>
            </a:r>
          </a:p>
          <a:p>
            <a:pPr algn="just"/>
            <a:r>
              <a:rPr lang="ru-RU" sz="1900" b="1" u="sng" dirty="0"/>
              <a:t>Профсоюзный комитет</a:t>
            </a:r>
            <a:endParaRPr lang="ru-RU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организует контроль за соблюдение прав ветеранов педагогического труда;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проводит мероприятия по чествованию юбиляров.</a:t>
            </a:r>
          </a:p>
          <a:p>
            <a:endParaRPr lang="ru-RU" sz="1900" dirty="0"/>
          </a:p>
          <a:p>
            <a:r>
              <a:rPr lang="ru-RU" sz="1900" dirty="0"/>
              <a:t>Ветераны педагогического труда активно участвуют в проекте «Московское кино в школе».</a:t>
            </a:r>
          </a:p>
        </p:txBody>
      </p:sp>
    </p:spTree>
    <p:extLst>
      <p:ext uri="{BB962C8B-B14F-4D97-AF65-F5344CB8AC3E}">
        <p14:creationId xmlns:p14="http://schemas.microsoft.com/office/powerpoint/2010/main" val="162841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4020" y="1334380"/>
            <a:ext cx="9667980" cy="1008290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/>
              <a:t>Участие ветеранов педагогического труда первичных организаций в Городских проектах на базе образовательных организаций. </a:t>
            </a:r>
          </a:p>
        </p:txBody>
      </p:sp>
      <p:pic>
        <p:nvPicPr>
          <p:cNvPr id="7" name="Рисунок 6" descr="C:\Users\user\Desktop\PHOTO-2019-11-18-13-44-49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8" y="3109756"/>
            <a:ext cx="1917474" cy="1427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Наталья Генадьевна\Desktop\Фото с сайта\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7126"/>
            <a:ext cx="1917474" cy="147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8" y="150619"/>
            <a:ext cx="1384477" cy="1150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51" y="67062"/>
            <a:ext cx="1188720" cy="118872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58" y="3244374"/>
            <a:ext cx="1847942" cy="1493599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56" y="3266885"/>
            <a:ext cx="1744344" cy="147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8" y="1517964"/>
            <a:ext cx="1761853" cy="150642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309200" y="2310531"/>
            <a:ext cx="9735100" cy="4078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Ветераны педагогического труда принимают участие в объединениях: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«Компьютерная грамотность»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«Хор ветеранов»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«Английский язык»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«Китайский язык»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«Танцевальная студия»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«Адаптивная гимнастика» и многие другие в рамках проекта «Московское долголетие»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Участие в выставках творческих работ и мероприятий Московского Дома учителя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1B4AF0-07FD-4706-B92D-C414066EEB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8" y="4728214"/>
            <a:ext cx="1917474" cy="143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52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586</TotalTime>
  <Words>902</Words>
  <Application>Microsoft Office PowerPoint</Application>
  <PresentationFormat>Широкоэкранный</PresentationFormat>
  <Paragraphs>90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 Antiqua</vt:lpstr>
      <vt:lpstr>Century Gothic</vt:lpstr>
      <vt:lpstr>Wingdings 3</vt:lpstr>
      <vt:lpstr>Ион</vt:lpstr>
      <vt:lpstr>Презентация PowerPoint</vt:lpstr>
      <vt:lpstr>Презентация PowerPoint</vt:lpstr>
      <vt:lpstr>Совместная работа Совета ветеранов с образовательными организациями в нравственно-патриотическом воспитании подрастающего поколения</vt:lpstr>
      <vt:lpstr>Организация наставничества в целях поддержки молодых специалистов ветеранами педагогического труда.</vt:lpstr>
      <vt:lpstr>Использование знаний и опыта ветеранов в работе с учащимися и молодыми специалистами</vt:lpstr>
      <vt:lpstr>Помощь в организации посещение  спектаклей, концертов, экскурсий  и других культурно-просветительских мероприятиях </vt:lpstr>
      <vt:lpstr>Презентация PowerPoint</vt:lpstr>
      <vt:lpstr>Участие в мероприятиях  по социальной защите прав и интересов ветеранов педагогического труда первичных организаций.</vt:lpstr>
      <vt:lpstr>Участие ветеранов педагогического труда первичных организаций в Городских проектах на базе образовательных организаций. </vt:lpstr>
      <vt:lpstr>Организация общественного наблюдения при проведении итоговой аттестации. </vt:lpstr>
      <vt:lpstr>Участие в совместных мероприятиях Городского совета ветеранов, Московского городского Дома учителя</vt:lpstr>
      <vt:lpstr>Основные задачи первичных ветеранских организаций СВАО на  2019 - 2020 годы.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работы группы</dc:title>
  <dc:creator>Ученик</dc:creator>
  <cp:lastModifiedBy>Вера</cp:lastModifiedBy>
  <cp:revision>104</cp:revision>
  <dcterms:created xsi:type="dcterms:W3CDTF">2019-11-07T07:06:05Z</dcterms:created>
  <dcterms:modified xsi:type="dcterms:W3CDTF">2020-09-10T09:45:07Z</dcterms:modified>
</cp:coreProperties>
</file>